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12192000"/>
  <p:defaultTextStyle>
    <a:defPPr lvl="0"/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 — Portada. Presentar el sistema CRM completo de Club Palestino como una plataforma integral desarrollada por Inteliworks SpA.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10 — 12 fases de implementación. Las primeras 3 ya están completadas. Fases 4 y 5 en desarrollo. Del 6 al 12 planificadas.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11 — Cumplimiento con leyes chilenas de privacidad (19.628 y 21.719), ciberseguridad, backups automáticos e ISO 27001.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12 — Infraestructura recomendada: PowerHost Chile como servidor principal (datacenter Santiago, SLA 99.9%) + Hostinger LATAM como respaldo geográfico.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13 — Próximos pasos concretos. Énfasis en comenzar con la infraestructura y la BD multiempresa como fundamento de todo lo demás.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2 — Contexto del problema. Mostrar la diferencia entre la situación actual (sistemas dispersos) y la solución integrada.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3 — Arquitectura de 4 entidades tributarias con RUTs independientes sobre una BD centralizada.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4 — Flujos económicos de cada entidad: Restaurant (afecto IVA), Instalaciones Deportivas (exento), Membresías (nota venta exenta), Consolidado.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5 — Sistema contable con 4 RUTs, plan de cuentas unificado, asientos automáticos, F29 mensual por empresa, F50 anual consolidado, pago de proveedores y Previred.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6 — Los 4 asistentes virtuales con personalidades únicas. Memoria persistente en MySQL. El socio elige su asistente y siempre vuelve al mismo.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7 — Los 12 módulos del sistema. Arquitectura modular: cada módulo puede activarse/desactivarse independientemente.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8 — PWA instalable en cualquier dispositivo. Portal del socio con perfil completo, reservas, pagos y asistente. Servidor recomendado PowerHost Chile.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9 — Esquema de BD multitenant con empresa_id en todas las tablas. Permite reportes individuales por RUT o consolidados.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5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65760"/>
            <a:ext cx="4114800" cy="2926080"/>
          </a:xfrm>
          <a:prstGeom prst="roundRect">
            <a:avLst/>
          </a:prstGeom>
          <a:solidFill>
            <a:srgbClr val="FFFFFF">
              <a:alpha val="90000"/>
            </a:srgbClr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57200"/>
            <a:ext cx="3931920" cy="2743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754880" y="731520"/>
            <a:ext cx="7040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CRM CLUB PALESTINO</a:t>
            </a:r>
            <a:endParaRPr lang="en-US" sz="4200" dirty="0"/>
          </a:p>
        </p:txBody>
      </p:sp>
      <p:sp>
        <p:nvSpPr>
          <p:cNvPr id="5" name="Text 2"/>
          <p:cNvSpPr/>
          <p:nvPr/>
        </p:nvSpPr>
        <p:spPr>
          <a:xfrm>
            <a:off x="4754880" y="1737360"/>
            <a:ext cx="7040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Sistema de Gestión Integral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4754880" y="2468880"/>
            <a:ext cx="6858000" cy="36576"/>
          </a:xfrm>
          <a:prstGeom prst="rect">
            <a:avLst/>
          </a:prstGeom>
          <a:solidFill>
            <a:srgbClr val="4CAF50"/>
          </a:solidFill>
          <a:ln/>
        </p:spPr>
      </p:sp>
      <p:sp>
        <p:nvSpPr>
          <p:cNvPr id="7" name="Text 4"/>
          <p:cNvSpPr/>
          <p:nvPr/>
        </p:nvSpPr>
        <p:spPr>
          <a:xfrm>
            <a:off x="4754880" y="2606040"/>
            <a:ext cx="704088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🏢  4 entidades tributarias con RUTs independientes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🤖  Asistente virtual IA con 4 personalidades únicas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🍽️  Restaurant, Pérgola y gestión multibodega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 Contabilidad multiempresa F29 / F50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👔  RRHH con Previred y liquidaciones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📱  PWA — Portal del socio en cualquier dispositivo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🔐  Cumplimiento Ley 21.719 + ciberseguridad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0" y="6492240"/>
            <a:ext cx="12161520" cy="320040"/>
          </a:xfrm>
          <a:prstGeom prst="rect">
            <a:avLst/>
          </a:prstGeom>
          <a:solidFill>
            <a:srgbClr val="0D4A25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Inteliworks SpA  ·  Para Club Palestino  ·  Junio 2026  ·  CONFIDENCIAL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45C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Roadmap v2.0 — 12 Fases de Implementación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11612880" cy="53035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C6282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Seguridad, Privacidad y Cumplimiento Legal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3749040" cy="2468880"/>
          </a:xfrm>
          <a:prstGeom prst="roundRect">
            <a:avLst/>
          </a:prstGeom>
          <a:solidFill>
            <a:srgbClr val="C62828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14300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Ley 19.628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11480" y="1664208"/>
            <a:ext cx="3383280" cy="2743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783080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Protección datos personales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Consentimiento explícito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Derecho a eliminación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Registro de tratamiento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206240" y="1005840"/>
            <a:ext cx="3749040" cy="2468880"/>
          </a:xfrm>
          <a:prstGeom prst="roundRect">
            <a:avLst/>
          </a:prstGeom>
          <a:solidFill>
            <a:srgbClr val="E6510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343400" y="114300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📋 Ley 21.719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343400" y="1664208"/>
            <a:ext cx="3383280" cy="2743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1" name="Text 9"/>
          <p:cNvSpPr/>
          <p:nvPr/>
        </p:nvSpPr>
        <p:spPr>
          <a:xfrm>
            <a:off x="4343400" y="1783080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Nueva ley datos Chile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Agente responsable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Evaluación de impacto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Notif. brechas 72h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138160" y="1005840"/>
            <a:ext cx="3749040" cy="246888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275320" y="114300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Ciberseguridad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275320" y="1664208"/>
            <a:ext cx="3383280" cy="2743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5" name="Text 13"/>
          <p:cNvSpPr/>
          <p:nvPr/>
        </p:nvSpPr>
        <p:spPr>
          <a:xfrm>
            <a:off x="8275320" y="1783080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HTTPS/TLS 1.3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Autenticación 2FA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Firewall + DDoS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Logs de auditoría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74320" y="3703320"/>
            <a:ext cx="3749040" cy="2468880"/>
          </a:xfrm>
          <a:prstGeom prst="roundRect">
            <a:avLst/>
          </a:prstGeom>
          <a:solidFill>
            <a:srgbClr val="1B7A3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11480" y="384048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💾 Backup Sistema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11480" y="4361688"/>
            <a:ext cx="3383280" cy="2743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411480" y="4480560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Incremental cada hora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backup diario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Geo-replicación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Auto-restauración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206240" y="3703320"/>
            <a:ext cx="3749040" cy="2468880"/>
          </a:xfrm>
          <a:prstGeom prst="roundRect">
            <a:avLst/>
          </a:prstGeom>
          <a:solidFill>
            <a:srgbClr val="6A1B9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343400" y="384048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🔑 Control Acceso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4343400" y="4361688"/>
            <a:ext cx="3383280" cy="2743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3" name="Text 21"/>
          <p:cNvSpPr/>
          <p:nvPr/>
        </p:nvSpPr>
        <p:spPr>
          <a:xfrm>
            <a:off x="4343400" y="4480560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Roles y permisos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 módulo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Multi-empresa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 trail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138160" y="3703320"/>
            <a:ext cx="3749040" cy="2468880"/>
          </a:xfrm>
          <a:prstGeom prst="roundRect">
            <a:avLst/>
          </a:prstGeom>
          <a:solidFill>
            <a:srgbClr val="006064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8275320" y="3840480"/>
            <a:ext cx="3474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ISO 27001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8275320" y="4361688"/>
            <a:ext cx="3383280" cy="2743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7" name="Text 25"/>
          <p:cNvSpPr/>
          <p:nvPr/>
        </p:nvSpPr>
        <p:spPr>
          <a:xfrm>
            <a:off x="8275320" y="4480560"/>
            <a:ext cx="34747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Gestión seguridad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Políticas documentadas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de riesgos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Revisión anual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B7A3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Infraestructura Recomendada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7498080" cy="4114800"/>
          </a:xfrm>
          <a:prstGeom prst="roundRect">
            <a:avLst/>
          </a:prstGeom>
          <a:solidFill>
            <a:srgbClr val="E8F5E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51560"/>
            <a:ext cx="7132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45C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⭐ SERVIDOR PRINCIPAL — PowerHost Chile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69164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CPU: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737360" y="1691640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vCPU AMD EPYC o Intel Xeon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07568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RAM: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737360" y="2075688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 GB DDR4 (recomendado 64 GB)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2459736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Disco: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737360" y="2459736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GB NVMe + RAID10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2843784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Red: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737360" y="2843784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Gbps simétrico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3227832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SO: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737360" y="3227832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Ubuntu 22.04 LTS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3611880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Stack: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737360" y="3611880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PHP 8.2 + MySQL 8 + Redis + Nginx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399592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Backup: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737360" y="3995928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Diario automático + geo-replicación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379976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Uptime: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737360" y="4379976"/>
            <a:ext cx="5852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SLA 99.9% — datacenter Santiago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138160" y="960120"/>
            <a:ext cx="3749040" cy="411480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8321040" y="105156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Stack Tecnológico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321040" y="1600200"/>
            <a:ext cx="33832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PHP 8.2+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MySQL 8.0+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React (JSX)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Redis Cache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Nginx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Claude Sonnet 4.6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WebPay Plus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WATI WhatsApp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ZKTeco PUSH API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LPR HTTP API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SII DTE Chile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274320" y="5257800"/>
            <a:ext cx="11612880" cy="1234440"/>
          </a:xfrm>
          <a:prstGeom prst="roundRect">
            <a:avLst/>
          </a:prstGeom>
          <a:solidFill>
            <a:srgbClr val="145C2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57200" y="5349240"/>
            <a:ext cx="112471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🔄  RESPALDO GEOGRÁFICO: Hostinger LATAM  ·  8 vCPU / 32GB RAM / ~$30 USD/mes  ·  Replicación automática diaria  ·  Failover ante emergencias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45C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Próximos Pasos</a:t>
            </a:r>
            <a:endParaRPr lang="en-US" sz="4200" dirty="0"/>
          </a:p>
        </p:txBody>
      </p:sp>
      <p:sp>
        <p:nvSpPr>
          <p:cNvPr id="3" name="Shape 1"/>
          <p:cNvSpPr/>
          <p:nvPr/>
        </p:nvSpPr>
        <p:spPr>
          <a:xfrm>
            <a:off x="457200" y="1554480"/>
            <a:ext cx="3566160" cy="2286000"/>
          </a:xfrm>
          <a:prstGeom prst="roundRect">
            <a:avLst/>
          </a:prstGeom>
          <a:solidFill>
            <a:srgbClr val="1B7A3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457200" y="1645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94360" y="228600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Definir servidor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283464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Contratar PowerHost Chile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vCPU / 32GB RAM / NVMe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251960" y="1554480"/>
            <a:ext cx="3566160" cy="228600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4251960" y="1645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389120" y="228600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BD Multiempresa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389120" y="283464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Crear esquema empresa_id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RUTs configurados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046720" y="1554480"/>
            <a:ext cx="3566160" cy="2286000"/>
          </a:xfrm>
          <a:prstGeom prst="roundRect">
            <a:avLst/>
          </a:prstGeom>
          <a:solidFill>
            <a:srgbClr val="E6510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046720" y="164592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8183880" y="228600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Restaurant + Bodega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8183880" y="283464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Módulo completo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Cartas, comandas, stock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4023360"/>
            <a:ext cx="3566160" cy="2286000"/>
          </a:xfrm>
          <a:prstGeom prst="roundRect">
            <a:avLst/>
          </a:prstGeom>
          <a:solidFill>
            <a:srgbClr val="6A1B9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57200" y="411480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594360" y="475488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Facturación DTE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94360" y="530352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Certificados SII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RUTs habilitados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251960" y="4023360"/>
            <a:ext cx="3566160" cy="2286000"/>
          </a:xfrm>
          <a:prstGeom prst="roundRect">
            <a:avLst/>
          </a:prstGeom>
          <a:solidFill>
            <a:srgbClr val="1B7A3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51960" y="411480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4389120" y="475488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WhatsApp WATI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389120" y="530352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Integrar notificaciones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y alertas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8046720" y="4023360"/>
            <a:ext cx="3566160" cy="228600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8046720" y="4114800"/>
            <a:ext cx="3566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F5E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8183880" y="4754880"/>
            <a:ext cx="3291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PWA + Portal Socio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183880" y="530352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 instalable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Perfil completo del socio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0" y="6492240"/>
            <a:ext cx="12161520" cy="320040"/>
          </a:xfrm>
          <a:prstGeom prst="rect">
            <a:avLst/>
          </a:prstGeom>
          <a:solidFill>
            <a:srgbClr val="0D4A25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8D5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Inteliworks SpA  ·  Jose (Pepe) — CEO &amp; Founder  ·  sociosclubpalestino.cl  ·  Junio 2026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45C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¿Qué problema resuelve?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5394960" cy="5303520"/>
          </a:xfrm>
          <a:prstGeom prst="roundRect">
            <a:avLst/>
          </a:prstGeom>
          <a:solidFill>
            <a:srgbClr val="FFEBE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10972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Antes: Sistemas dispersos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1691640"/>
            <a:ext cx="5029200" cy="4389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Socios en planillas Excel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Facturación manual separada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Sin control de acceso automático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Contabilidad en 4 softwares distintos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RRHH en sistema independiente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Sin asistente virtual 24/7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Restaurant sin sistema propio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Sin portal del socio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6282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Backups manuales e inseguros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0" y="1005840"/>
            <a:ext cx="5394960" cy="5303520"/>
          </a:xfrm>
          <a:prstGeom prst="roundRect">
            <a:avLst/>
          </a:prstGeom>
          <a:solidFill>
            <a:srgbClr val="E8F5E9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583680" y="109728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Con el CRM: Todo integrado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583680" y="1691640"/>
            <a:ext cx="5029200" cy="4389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Una sola plataforma web modular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Facturación DTE automática x4 RUT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ZKTeco + LPR en tiempo real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Contabilidad multiempresa unificada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RRHH con Previred integrado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4 asistentes IA con memoria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Restaurant + bodega + comandas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PWA instalable en cualquier dispositivo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•  Backup incremental + auto-restauración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532120" y="3291840"/>
            <a:ext cx="1097280" cy="1097280"/>
          </a:xfrm>
          <a:prstGeom prst="ellipse">
            <a:avLst/>
          </a:prstGeom>
          <a:solidFill>
            <a:srgbClr val="1B7A3E"/>
          </a:solidFill>
          <a:ln/>
        </p:spPr>
      </p:sp>
      <p:sp>
        <p:nvSpPr>
          <p:cNvPr id="11" name="Text 9"/>
          <p:cNvSpPr/>
          <p:nvPr/>
        </p:nvSpPr>
        <p:spPr>
          <a:xfrm>
            <a:off x="5532120" y="329184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→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45C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Arquitectura Multiempresa — 4 RUTs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11612880" cy="53035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E6510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Ecosistema Económico — Flujos por Entidad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11612880" cy="53035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Contabilidad Multiempresa — F29 / F50 / Cuentas Corrientes</a:t>
            </a:r>
            <a:endParaRPr lang="en-US" sz="2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11612880" cy="53035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B7A3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Asistente Virtual IA — 4 Personalidades con Memoria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7315200" cy="36576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955280" y="914400"/>
            <a:ext cx="3931920" cy="1097280"/>
          </a:xfrm>
          <a:prstGeom prst="roundRect">
            <a:avLst/>
          </a:prstGeom>
          <a:solidFill>
            <a:srgbClr val="1B7A3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8046720" y="100584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🧔 Yusef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 y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profesional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148840"/>
            <a:ext cx="3931920" cy="109728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8046720" y="224028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😊 Tamer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Cercano y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amigable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7955280" y="3383280"/>
            <a:ext cx="3931920" cy="1097280"/>
          </a:xfrm>
          <a:prstGeom prst="roundRect">
            <a:avLst/>
          </a:prstGeom>
          <a:solidFill>
            <a:srgbClr val="6A1B9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8046720" y="347472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👩 Amani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Cálida y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familiar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7955280" y="4617720"/>
            <a:ext cx="3931920" cy="1097280"/>
          </a:xfrm>
          <a:prstGeom prst="roundRect">
            <a:avLst/>
          </a:prstGeom>
          <a:solidFill>
            <a:srgbClr val="E6510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8046720" y="470916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 Amira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Dinámica y</a:t>
            </a:r>
            <a:endParaRPr lang="en-US" sz="16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deportiva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274320" y="4754880"/>
            <a:ext cx="11612880" cy="1691640"/>
          </a:xfrm>
          <a:prstGeom prst="roundRect">
            <a:avLst/>
          </a:prstGeom>
          <a:solidFill>
            <a:srgbClr val="E8F5E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457200" y="4846320"/>
            <a:ext cx="1124712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5C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🧠  Memoria persistente: </a:t>
            </a:r>
            <a:pPr indent="0" marL="0">
              <a:buNone/>
            </a:pPr>
            <a:r>
              <a:rPr lang="en-US" sz="1400" dirty="0">
                <a:solidFill>
                  <a:srgbClr val="1E1E1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asistente aprende de cada conversación. Recuerda familia, actividades, preferencias y comportamiento del socio. </a:t>
            </a:r>
            <a:pPr indent="0" marL="0">
              <a:buNone/>
            </a:pPr>
            <a:r>
              <a:rPr lang="en-US" sz="1400" b="1" dirty="0">
                <a:solidFill>
                  <a:srgbClr val="1B7A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Identificación por RUT, N° socio o nombre completo.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6A1B9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Módulos del Sistema — Arquitectura Modular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1874520" cy="2377440"/>
          </a:xfrm>
          <a:prstGeom prst="roundRect">
            <a:avLst/>
          </a:prstGeom>
          <a:solidFill>
            <a:srgbClr val="1B7A3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" y="109728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👥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274320" y="173736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Socios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24028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Membresías anuales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Grupos familiares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Lockers/Estacion.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240280" y="960120"/>
            <a:ext cx="1874520" cy="2377440"/>
          </a:xfrm>
          <a:prstGeom prst="roundRect">
            <a:avLst/>
          </a:prstGeom>
          <a:solidFill>
            <a:srgbClr val="1B7A3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240280" y="109728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🤖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2240280" y="173736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Asistente IA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331720" y="224028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personalidades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Memoria persistente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Acceso 24/7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206240" y="960120"/>
            <a:ext cx="1874520" cy="2377440"/>
          </a:xfrm>
          <a:prstGeom prst="roundRect">
            <a:avLst/>
          </a:prstGeom>
          <a:solidFill>
            <a:srgbClr val="E6510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206240" y="109728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🍽️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4206240" y="173736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Restaurant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297680" y="224028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Cartas y comandas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Multibodega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Proveedores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72200" y="960120"/>
            <a:ext cx="1874520" cy="237744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172200" y="109728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🎾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6172200" y="173736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Reservas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63640" y="224028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Tenis/Pádel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Restaurant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Quinchos/Salones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138160" y="960120"/>
            <a:ext cx="1874520" cy="2377440"/>
          </a:xfrm>
          <a:prstGeom prst="roundRect">
            <a:avLst/>
          </a:prstGeom>
          <a:solidFill>
            <a:srgbClr val="6A1B9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8138160" y="109728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🎉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8138160" y="173736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Eventos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229600" y="224028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Torneos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Arriendo espacios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Ticketing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0104120" y="960120"/>
            <a:ext cx="1874520" cy="2377440"/>
          </a:xfrm>
          <a:prstGeom prst="roundRect">
            <a:avLst/>
          </a:prstGeom>
          <a:solidFill>
            <a:srgbClr val="5A5A5A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0104120" y="109728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🅿️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10104120" y="173736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Acceso/Estac.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10195560" y="224028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ZKTeco facial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LPR patentes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Tiempo real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74320" y="3520440"/>
            <a:ext cx="1874520" cy="2377440"/>
          </a:xfrm>
          <a:prstGeom prst="roundRect">
            <a:avLst/>
          </a:prstGeom>
          <a:solidFill>
            <a:srgbClr val="E6510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274320" y="365760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📄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274320" y="429768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Facturación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365760" y="480060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DTE SII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RUTs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Boletas/Facturas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2240280" y="3520440"/>
            <a:ext cx="1874520" cy="237744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2240280" y="365760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📊</a:t>
            </a:r>
            <a:endParaRPr lang="en-US" sz="2600" dirty="0"/>
          </a:p>
        </p:txBody>
      </p:sp>
      <p:sp>
        <p:nvSpPr>
          <p:cNvPr id="34" name="Text 32"/>
          <p:cNvSpPr/>
          <p:nvPr/>
        </p:nvSpPr>
        <p:spPr>
          <a:xfrm>
            <a:off x="2240280" y="429768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Contabilidad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2331720" y="480060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F29/F50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cuentas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CTA CTE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206240" y="3520440"/>
            <a:ext cx="1874520" cy="2377440"/>
          </a:xfrm>
          <a:prstGeom prst="roundRect">
            <a:avLst/>
          </a:prstGeom>
          <a:solidFill>
            <a:srgbClr val="006064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4206240" y="365760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👔</a:t>
            </a:r>
            <a:endParaRPr lang="en-US" sz="2600" dirty="0"/>
          </a:p>
        </p:txBody>
      </p:sp>
      <p:sp>
        <p:nvSpPr>
          <p:cNvPr id="38" name="Text 36"/>
          <p:cNvSpPr/>
          <p:nvPr/>
        </p:nvSpPr>
        <p:spPr>
          <a:xfrm>
            <a:off x="4206240" y="429768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RRHH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4297680" y="480060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Liquidaciones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Previred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Contratos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172200" y="3520440"/>
            <a:ext cx="1874520" cy="2377440"/>
          </a:xfrm>
          <a:prstGeom prst="roundRect">
            <a:avLst/>
          </a:prstGeom>
          <a:solidFill>
            <a:srgbClr val="1B7A3E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6172200" y="365760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📢</a:t>
            </a:r>
            <a:endParaRPr lang="en-US" sz="2600" dirty="0"/>
          </a:p>
        </p:txBody>
      </p:sp>
      <p:sp>
        <p:nvSpPr>
          <p:cNvPr id="42" name="Text 40"/>
          <p:cNvSpPr/>
          <p:nvPr/>
        </p:nvSpPr>
        <p:spPr>
          <a:xfrm>
            <a:off x="6172200" y="429768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Comunicac.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6263640" y="480060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Email/Push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Campañas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8138160" y="3520440"/>
            <a:ext cx="1874520" cy="2377440"/>
          </a:xfrm>
          <a:prstGeom prst="roundRect">
            <a:avLst/>
          </a:prstGeom>
          <a:solidFill>
            <a:srgbClr val="1565C0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45" name="Text 43"/>
          <p:cNvSpPr/>
          <p:nvPr/>
        </p:nvSpPr>
        <p:spPr>
          <a:xfrm>
            <a:off x="8138160" y="365760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📱</a:t>
            </a:r>
            <a:endParaRPr lang="en-US" sz="2600" dirty="0"/>
          </a:p>
        </p:txBody>
      </p:sp>
      <p:sp>
        <p:nvSpPr>
          <p:cNvPr id="46" name="Text 44"/>
          <p:cNvSpPr/>
          <p:nvPr/>
        </p:nvSpPr>
        <p:spPr>
          <a:xfrm>
            <a:off x="8138160" y="429768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PWA</a:t>
            </a:r>
            <a:endParaRPr lang="en-US" sz="1300" dirty="0"/>
          </a:p>
        </p:txBody>
      </p:sp>
      <p:sp>
        <p:nvSpPr>
          <p:cNvPr id="47" name="Text 45"/>
          <p:cNvSpPr/>
          <p:nvPr/>
        </p:nvSpPr>
        <p:spPr>
          <a:xfrm>
            <a:off x="8229600" y="480060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Portal socio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Instalable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Offline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10104120" y="3520440"/>
            <a:ext cx="1874520" cy="2377440"/>
          </a:xfrm>
          <a:prstGeom prst="roundRect">
            <a:avLst/>
          </a:prstGeom>
          <a:solidFill>
            <a:srgbClr val="C62828"/>
          </a:solidFill>
          <a:ln/>
          <a:effectLst>
            <a:outerShdw sx="100000" sy="100000" kx="0" ky="0" algn="bl" rotWithShape="0" blurRad="101600" dist="38100" dir="2700000">
              <a:srgbClr val="000000">
                <a:alpha val="13000"/>
              </a:srgbClr>
            </a:outerShdw>
          </a:effectLst>
        </p:spPr>
      </p:sp>
      <p:sp>
        <p:nvSpPr>
          <p:cNvPr id="49" name="Text 47"/>
          <p:cNvSpPr/>
          <p:nvPr/>
        </p:nvSpPr>
        <p:spPr>
          <a:xfrm>
            <a:off x="10104120" y="3657600"/>
            <a:ext cx="1874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🔒</a:t>
            </a:r>
            <a:endParaRPr lang="en-US" sz="2600" dirty="0"/>
          </a:p>
        </p:txBody>
      </p:sp>
      <p:sp>
        <p:nvSpPr>
          <p:cNvPr id="50" name="Text 48"/>
          <p:cNvSpPr/>
          <p:nvPr/>
        </p:nvSpPr>
        <p:spPr>
          <a:xfrm>
            <a:off x="10104120" y="4297680"/>
            <a:ext cx="1874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Seguridad</a:t>
            </a:r>
            <a:endParaRPr lang="en-US" sz="1300" dirty="0"/>
          </a:p>
        </p:txBody>
      </p:sp>
      <p:sp>
        <p:nvSpPr>
          <p:cNvPr id="51" name="Text 49"/>
          <p:cNvSpPr/>
          <p:nvPr/>
        </p:nvSpPr>
        <p:spPr>
          <a:xfrm>
            <a:off x="10195560" y="4800600"/>
            <a:ext cx="1691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Ley 21.719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Backup auto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27001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565C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PWA · Portal del Socio · Infraestructura</a:t>
            </a:r>
            <a:endParaRPr lang="en-US" sz="30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11612880" cy="53035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B7A3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0"/>
            <a:ext cx="11430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Arquitectura de Base de Datos — empresa_id en todas las tablas</a:t>
            </a:r>
            <a:endParaRPr lang="en-US" sz="2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4320" y="914400"/>
            <a:ext cx="11612880" cy="53035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